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1" r:id="rId1"/>
  </p:sldMasterIdLst>
  <p:sldIdLst>
    <p:sldId id="278" r:id="rId2"/>
    <p:sldId id="279" r:id="rId3"/>
    <p:sldId id="256" r:id="rId4"/>
    <p:sldId id="277" r:id="rId5"/>
    <p:sldId id="271" r:id="rId6"/>
    <p:sldId id="280" r:id="rId7"/>
    <p:sldId id="281" r:id="rId8"/>
    <p:sldId id="257" r:id="rId9"/>
    <p:sldId id="263" r:id="rId10"/>
    <p:sldId id="264" r:id="rId11"/>
    <p:sldId id="265" r:id="rId12"/>
    <p:sldId id="266" r:id="rId13"/>
    <p:sldId id="267" r:id="rId14"/>
    <p:sldId id="268" r:id="rId15"/>
    <p:sldId id="273" r:id="rId16"/>
    <p:sldId id="260" r:id="rId17"/>
    <p:sldId id="274"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87F9"/>
    <a:srgbClr val="72B6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63"/>
    <p:restoredTop sz="94674"/>
  </p:normalViewPr>
  <p:slideViewPr>
    <p:cSldViewPr snapToGrid="0" snapToObjects="1">
      <p:cViewPr>
        <p:scale>
          <a:sx n="50" d="100"/>
          <a:sy n="50" d="100"/>
        </p:scale>
        <p:origin x="1326"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9A8529-F1F6-6842-A84F-6369E30BAA63}" type="datetimeFigureOut">
              <a:rPr lang="en-US" smtClean="0"/>
              <a:t>8/8/2016</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4DDB0168-4716-3B42-A89D-C1B5AD6C5E71}" type="slidenum">
              <a:rPr lang="en-US" smtClean="0"/>
              <a:t>‹#›</a:t>
            </a:fld>
            <a:endParaRPr lang="en-US"/>
          </a:p>
        </p:txBody>
      </p:sp>
    </p:spTree>
    <p:extLst>
      <p:ext uri="{BB962C8B-B14F-4D97-AF65-F5344CB8AC3E}">
        <p14:creationId xmlns:p14="http://schemas.microsoft.com/office/powerpoint/2010/main" val="62217403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B9A8529-F1F6-6842-A84F-6369E30BAA63}" type="datetimeFigureOut">
              <a:rPr lang="en-US" smtClean="0"/>
              <a:t>8/8/2016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B0168-4716-3B42-A89D-C1B5AD6C5E71}" type="slidenum">
              <a:rPr lang="en-US" smtClean="0"/>
              <a:t>‹#›</a:t>
            </a:fld>
            <a:endParaRPr lang="en-US"/>
          </a:p>
        </p:txBody>
      </p:sp>
    </p:spTree>
    <p:extLst>
      <p:ext uri="{BB962C8B-B14F-4D97-AF65-F5344CB8AC3E}">
        <p14:creationId xmlns:p14="http://schemas.microsoft.com/office/powerpoint/2010/main" val="849527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B9A8529-F1F6-6842-A84F-6369E30BAA63}" type="datetimeFigureOut">
              <a:rPr lang="en-US" smtClean="0"/>
              <a:t>8/8/2016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B0168-4716-3B42-A89D-C1B5AD6C5E71}" type="slidenum">
              <a:rPr lang="en-US" smtClean="0"/>
              <a:t>‹#›</a:t>
            </a:fld>
            <a:endParaRPr lang="en-US"/>
          </a:p>
        </p:txBody>
      </p:sp>
    </p:spTree>
    <p:extLst>
      <p:ext uri="{BB962C8B-B14F-4D97-AF65-F5344CB8AC3E}">
        <p14:creationId xmlns:p14="http://schemas.microsoft.com/office/powerpoint/2010/main" val="470458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B9A8529-F1F6-6842-A84F-6369E30BAA63}" type="datetimeFigureOut">
              <a:rPr lang="en-US" smtClean="0"/>
              <a:t>8/8/2016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B0168-4716-3B42-A89D-C1B5AD6C5E71}" type="slidenum">
              <a:rPr lang="en-US" smtClean="0"/>
              <a:t>‹#›</a:t>
            </a:fld>
            <a:endParaRPr lang="en-US"/>
          </a:p>
        </p:txBody>
      </p:sp>
    </p:spTree>
    <p:extLst>
      <p:ext uri="{BB962C8B-B14F-4D97-AF65-F5344CB8AC3E}">
        <p14:creationId xmlns:p14="http://schemas.microsoft.com/office/powerpoint/2010/main" val="2421827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B9A8529-F1F6-6842-A84F-6369E30BAA63}" type="datetimeFigureOut">
              <a:rPr lang="en-US" smtClean="0"/>
              <a:t>8/8/2016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B0168-4716-3B42-A89D-C1B5AD6C5E71}" type="slidenum">
              <a:rPr lang="en-US" smtClean="0"/>
              <a:t>‹#›</a:t>
            </a:fld>
            <a:endParaRPr lang="en-US"/>
          </a:p>
        </p:txBody>
      </p:sp>
    </p:spTree>
    <p:extLst>
      <p:ext uri="{BB962C8B-B14F-4D97-AF65-F5344CB8AC3E}">
        <p14:creationId xmlns:p14="http://schemas.microsoft.com/office/powerpoint/2010/main" val="1868450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B9A8529-F1F6-6842-A84F-6369E30BAA63}" type="datetimeFigureOut">
              <a:rPr lang="en-US" smtClean="0"/>
              <a:t>8/8/2016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B0168-4716-3B42-A89D-C1B5AD6C5E71}" type="slidenum">
              <a:rPr lang="en-US" smtClean="0"/>
              <a:t>‹#›</a:t>
            </a:fld>
            <a:endParaRPr lang="en-US"/>
          </a:p>
        </p:txBody>
      </p:sp>
    </p:spTree>
    <p:extLst>
      <p:ext uri="{BB962C8B-B14F-4D97-AF65-F5344CB8AC3E}">
        <p14:creationId xmlns:p14="http://schemas.microsoft.com/office/powerpoint/2010/main" val="2280495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B9A8529-F1F6-6842-A84F-6369E30BAA63}" type="datetimeFigureOut">
              <a:rPr lang="en-US" smtClean="0"/>
              <a:t>8/8/2016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B0168-4716-3B42-A89D-C1B5AD6C5E71}" type="slidenum">
              <a:rPr lang="en-US" smtClean="0"/>
              <a:t>‹#›</a:t>
            </a:fld>
            <a:endParaRPr lang="en-US"/>
          </a:p>
        </p:txBody>
      </p:sp>
    </p:spTree>
    <p:extLst>
      <p:ext uri="{BB962C8B-B14F-4D97-AF65-F5344CB8AC3E}">
        <p14:creationId xmlns:p14="http://schemas.microsoft.com/office/powerpoint/2010/main" val="1905968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9A8529-F1F6-6842-A84F-6369E30BAA63}" type="datetimeFigureOut">
              <a:rPr lang="en-US" smtClean="0"/>
              <a:t>8/8/2016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B0168-4716-3B42-A89D-C1B5AD6C5E71}" type="slidenum">
              <a:rPr lang="en-US" smtClean="0"/>
              <a:t>‹#›</a:t>
            </a:fld>
            <a:endParaRPr lang="en-US"/>
          </a:p>
        </p:txBody>
      </p:sp>
    </p:spTree>
    <p:extLst>
      <p:ext uri="{BB962C8B-B14F-4D97-AF65-F5344CB8AC3E}">
        <p14:creationId xmlns:p14="http://schemas.microsoft.com/office/powerpoint/2010/main" val="12438174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9A8529-F1F6-6842-A84F-6369E30BAA63}" type="datetimeFigureOut">
              <a:rPr lang="en-US" smtClean="0"/>
              <a:t>8/8/2016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B0168-4716-3B42-A89D-C1B5AD6C5E71}" type="slidenum">
              <a:rPr lang="en-US" smtClean="0"/>
              <a:t>‹#›</a:t>
            </a:fld>
            <a:endParaRPr lang="en-US"/>
          </a:p>
        </p:txBody>
      </p:sp>
    </p:spTree>
    <p:extLst>
      <p:ext uri="{BB962C8B-B14F-4D97-AF65-F5344CB8AC3E}">
        <p14:creationId xmlns:p14="http://schemas.microsoft.com/office/powerpoint/2010/main" val="830467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9A8529-F1F6-6842-A84F-6369E30BAA63}" type="datetimeFigureOut">
              <a:rPr lang="en-US" smtClean="0"/>
              <a:t>8/8/2016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4DDB0168-4716-3B42-A89D-C1B5AD6C5E71}" type="slidenum">
              <a:rPr lang="en-US" smtClean="0"/>
              <a:t>‹#›</a:t>
            </a:fld>
            <a:endParaRPr lang="en-US"/>
          </a:p>
        </p:txBody>
      </p:sp>
    </p:spTree>
    <p:extLst>
      <p:ext uri="{BB962C8B-B14F-4D97-AF65-F5344CB8AC3E}">
        <p14:creationId xmlns:p14="http://schemas.microsoft.com/office/powerpoint/2010/main" val="3790666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B9A8529-F1F6-6842-A84F-6369E30BAA63}" type="datetimeFigureOut">
              <a:rPr lang="en-US" smtClean="0"/>
              <a:t>8/8/2016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B0168-4716-3B42-A89D-C1B5AD6C5E71}" type="slidenum">
              <a:rPr lang="en-US" smtClean="0"/>
              <a:t>‹#›</a:t>
            </a:fld>
            <a:endParaRPr lang="en-US"/>
          </a:p>
        </p:txBody>
      </p:sp>
    </p:spTree>
    <p:extLst>
      <p:ext uri="{BB962C8B-B14F-4D97-AF65-F5344CB8AC3E}">
        <p14:creationId xmlns:p14="http://schemas.microsoft.com/office/powerpoint/2010/main" val="3516125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9A8529-F1F6-6842-A84F-6369E30BAA63}" type="datetimeFigureOut">
              <a:rPr lang="en-US" smtClean="0"/>
              <a:t>8/8/2016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B0168-4716-3B42-A89D-C1B5AD6C5E71}" type="slidenum">
              <a:rPr lang="en-US" smtClean="0"/>
              <a:t>‹#›</a:t>
            </a:fld>
            <a:endParaRPr lang="en-US"/>
          </a:p>
        </p:txBody>
      </p:sp>
    </p:spTree>
    <p:extLst>
      <p:ext uri="{BB962C8B-B14F-4D97-AF65-F5344CB8AC3E}">
        <p14:creationId xmlns:p14="http://schemas.microsoft.com/office/powerpoint/2010/main" val="1449094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9A8529-F1F6-6842-A84F-6369E30BAA63}" type="datetimeFigureOut">
              <a:rPr lang="en-US" smtClean="0"/>
              <a:t>8/8/2016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DB0168-4716-3B42-A89D-C1B5AD6C5E71}" type="slidenum">
              <a:rPr lang="en-US" smtClean="0"/>
              <a:t>‹#›</a:t>
            </a:fld>
            <a:endParaRPr lang="en-US"/>
          </a:p>
        </p:txBody>
      </p:sp>
    </p:spTree>
    <p:extLst>
      <p:ext uri="{BB962C8B-B14F-4D97-AF65-F5344CB8AC3E}">
        <p14:creationId xmlns:p14="http://schemas.microsoft.com/office/powerpoint/2010/main" val="1539025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9A8529-F1F6-6842-A84F-6369E30BAA63}" type="datetimeFigureOut">
              <a:rPr lang="en-US" smtClean="0"/>
              <a:t>8/8/2016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DB0168-4716-3B42-A89D-C1B5AD6C5E71}" type="slidenum">
              <a:rPr lang="en-US" smtClean="0"/>
              <a:t>‹#›</a:t>
            </a:fld>
            <a:endParaRPr lang="en-US"/>
          </a:p>
        </p:txBody>
      </p:sp>
    </p:spTree>
    <p:extLst>
      <p:ext uri="{BB962C8B-B14F-4D97-AF65-F5344CB8AC3E}">
        <p14:creationId xmlns:p14="http://schemas.microsoft.com/office/powerpoint/2010/main" val="2458590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9A8529-F1F6-6842-A84F-6369E30BAA63}" type="datetimeFigureOut">
              <a:rPr lang="en-US" smtClean="0"/>
              <a:t>8/8/2016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DB0168-4716-3B42-A89D-C1B5AD6C5E71}" type="slidenum">
              <a:rPr lang="en-US" smtClean="0"/>
              <a:t>‹#›</a:t>
            </a:fld>
            <a:endParaRPr lang="en-US"/>
          </a:p>
        </p:txBody>
      </p:sp>
    </p:spTree>
    <p:extLst>
      <p:ext uri="{BB962C8B-B14F-4D97-AF65-F5344CB8AC3E}">
        <p14:creationId xmlns:p14="http://schemas.microsoft.com/office/powerpoint/2010/main" val="132550380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B9A8529-F1F6-6842-A84F-6369E30BAA63}" type="datetimeFigureOut">
              <a:rPr lang="en-US" smtClean="0"/>
              <a:t>8/8/2016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B0168-4716-3B42-A89D-C1B5AD6C5E71}" type="slidenum">
              <a:rPr lang="en-US" smtClean="0"/>
              <a:t>‹#›</a:t>
            </a:fld>
            <a:endParaRPr lang="en-US"/>
          </a:p>
        </p:txBody>
      </p:sp>
    </p:spTree>
    <p:extLst>
      <p:ext uri="{BB962C8B-B14F-4D97-AF65-F5344CB8AC3E}">
        <p14:creationId xmlns:p14="http://schemas.microsoft.com/office/powerpoint/2010/main" val="425587102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B9A8529-F1F6-6842-A84F-6369E30BAA63}" type="datetimeFigureOut">
              <a:rPr lang="en-US" smtClean="0"/>
              <a:t>8/8/2016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B0168-4716-3B42-A89D-C1B5AD6C5E71}" type="slidenum">
              <a:rPr lang="en-US" smtClean="0"/>
              <a:t>‹#›</a:t>
            </a:fld>
            <a:endParaRPr lang="en-US"/>
          </a:p>
        </p:txBody>
      </p:sp>
    </p:spTree>
    <p:extLst>
      <p:ext uri="{BB962C8B-B14F-4D97-AF65-F5344CB8AC3E}">
        <p14:creationId xmlns:p14="http://schemas.microsoft.com/office/powerpoint/2010/main" val="1809692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B9A8529-F1F6-6842-A84F-6369E30BAA63}" type="datetimeFigureOut">
              <a:rPr lang="en-US" smtClean="0"/>
              <a:t>8/8/2016</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DDB0168-4716-3B42-A89D-C1B5AD6C5E71}" type="slidenum">
              <a:rPr lang="en-US" smtClean="0"/>
              <a:t>‹#›</a:t>
            </a:fld>
            <a:endParaRPr lang="en-US"/>
          </a:p>
        </p:txBody>
      </p:sp>
    </p:spTree>
    <p:extLst>
      <p:ext uri="{BB962C8B-B14F-4D97-AF65-F5344CB8AC3E}">
        <p14:creationId xmlns:p14="http://schemas.microsoft.com/office/powerpoint/2010/main" val="421642129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tif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0" y="1676400"/>
            <a:ext cx="7658099" cy="4400550"/>
          </a:xfrm>
        </p:spPr>
        <p:txBody>
          <a:bodyPr>
            <a:normAutofit/>
          </a:bodyPr>
          <a:lstStyle/>
          <a:p>
            <a:pPr algn="ctr"/>
            <a:r>
              <a:rPr lang="en-US" sz="9600" dirty="0">
                <a:latin typeface="Algerian" panose="04020705040A02060702" pitchFamily="82" charset="0"/>
                <a:ea typeface="ScriptoramaJF Tradeshow" charset="0"/>
                <a:cs typeface="ScriptoramaJF Tradeshow" charset="0"/>
              </a:rPr>
              <a:t>WHY?</a:t>
            </a:r>
            <a:br>
              <a:rPr lang="en-US" sz="4400" dirty="0">
                <a:latin typeface="Algerian" panose="04020705040A02060702" pitchFamily="82" charset="0"/>
                <a:ea typeface="ScriptoramaJF Tradeshow" charset="0"/>
                <a:cs typeface="ScriptoramaJF Tradeshow" charset="0"/>
              </a:rPr>
            </a:br>
            <a:r>
              <a:rPr lang="en-US" sz="4400" dirty="0">
                <a:latin typeface="Algerian" panose="04020705040A02060702" pitchFamily="82" charset="0"/>
                <a:ea typeface="ScriptoramaJF Tradeshow" charset="0"/>
                <a:cs typeface="ScriptoramaJF Tradeshow" charset="0"/>
              </a:rPr>
              <a:t>We</a:t>
            </a:r>
            <a:br>
              <a:rPr lang="en-US" sz="4400" dirty="0">
                <a:latin typeface="Algerian" panose="04020705040A02060702" pitchFamily="82" charset="0"/>
                <a:ea typeface="ScriptoramaJF Tradeshow" charset="0"/>
                <a:cs typeface="ScriptoramaJF Tradeshow" charset="0"/>
              </a:rPr>
            </a:br>
            <a:r>
              <a:rPr lang="en-US" sz="4400" dirty="0">
                <a:latin typeface="Algerian" panose="04020705040A02060702" pitchFamily="82" charset="0"/>
                <a:ea typeface="ScriptoramaJF Tradeshow" charset="0"/>
                <a:cs typeface="ScriptoramaJF Tradeshow" charset="0"/>
              </a:rPr>
              <a:t>did</a:t>
            </a:r>
            <a:br>
              <a:rPr lang="en-US" sz="4400" dirty="0">
                <a:latin typeface="Algerian" panose="04020705040A02060702" pitchFamily="82" charset="0"/>
                <a:ea typeface="ScriptoramaJF Tradeshow" charset="0"/>
                <a:cs typeface="ScriptoramaJF Tradeshow" charset="0"/>
              </a:rPr>
            </a:br>
            <a:r>
              <a:rPr lang="en-US" sz="4400" dirty="0">
                <a:latin typeface="Algerian" panose="04020705040A02060702" pitchFamily="82" charset="0"/>
                <a:ea typeface="ScriptoramaJF Tradeshow" charset="0"/>
                <a:cs typeface="ScriptoramaJF Tradeshow" charset="0"/>
              </a:rPr>
              <a:t>it</a:t>
            </a:r>
            <a:br>
              <a:rPr lang="en-US" dirty="0">
                <a:latin typeface="Algerian" panose="04020705040A02060702" pitchFamily="82" charset="0"/>
                <a:ea typeface="ScriptoramaJF Tradeshow" charset="0"/>
                <a:cs typeface="ScriptoramaJF Tradeshow" charset="0"/>
              </a:rPr>
            </a:br>
            <a:endParaRPr lang="en-US" sz="4900" dirty="0">
              <a:solidFill>
                <a:schemeClr val="accent1">
                  <a:lumMod val="75000"/>
                </a:schemeClr>
              </a:solidFill>
              <a:latin typeface="Algerian" panose="04020705040A02060702" pitchFamily="82" charset="0"/>
              <a:ea typeface="ScriptoramaJF Tradeshow" charset="0"/>
              <a:cs typeface="ScriptoramaJF Tradeshow" charset="0"/>
            </a:endParaRPr>
          </a:p>
        </p:txBody>
      </p:sp>
    </p:spTree>
    <p:extLst>
      <p:ext uri="{BB962C8B-B14F-4D97-AF65-F5344CB8AC3E}">
        <p14:creationId xmlns:p14="http://schemas.microsoft.com/office/powerpoint/2010/main" val="4168259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87F9"/>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42187" y="1511503"/>
            <a:ext cx="2642408" cy="4697615"/>
          </a:xfrm>
          <a:prstGeom prst="rect">
            <a:avLst/>
          </a:prstGeom>
        </p:spPr>
      </p:pic>
      <p:pic>
        <p:nvPicPr>
          <p:cNvPr id="4" name="Picture 3"/>
          <p:cNvPicPr>
            <a:picLocks noChangeAspect="1"/>
          </p:cNvPicPr>
          <p:nvPr/>
        </p:nvPicPr>
        <p:blipFill>
          <a:blip r:embed="rId3"/>
          <a:stretch>
            <a:fillRect/>
          </a:stretch>
        </p:blipFill>
        <p:spPr>
          <a:xfrm>
            <a:off x="6493085" y="1519893"/>
            <a:ext cx="2637689" cy="4689225"/>
          </a:xfrm>
          <a:prstGeom prst="rect">
            <a:avLst/>
          </a:prstGeom>
        </p:spPr>
      </p:pic>
      <p:sp>
        <p:nvSpPr>
          <p:cNvPr id="2" name="Title 1"/>
          <p:cNvSpPr>
            <a:spLocks noGrp="1"/>
          </p:cNvSpPr>
          <p:nvPr>
            <p:ph type="title"/>
          </p:nvPr>
        </p:nvSpPr>
        <p:spPr>
          <a:xfrm>
            <a:off x="1519707" y="247651"/>
            <a:ext cx="9967444" cy="1104899"/>
          </a:xfrm>
        </p:spPr>
        <p:txBody>
          <a:bodyPr>
            <a:normAutofit/>
          </a:bodyPr>
          <a:lstStyle/>
          <a:p>
            <a:r>
              <a:rPr lang="en-IN" dirty="0">
                <a:solidFill>
                  <a:schemeClr val="bg1"/>
                </a:solidFill>
                <a:latin typeface="Forte" pitchFamily="66" charset="0"/>
              </a:rPr>
              <a:t>Verification Screen for both Tourist or Guide.</a:t>
            </a:r>
            <a:endParaRPr lang="en-IN" dirty="0">
              <a:solidFill>
                <a:schemeClr val="bg1"/>
              </a:solidFill>
            </a:endParaRPr>
          </a:p>
        </p:txBody>
      </p:sp>
    </p:spTree>
    <p:extLst>
      <p:ext uri="{BB962C8B-B14F-4D97-AF65-F5344CB8AC3E}">
        <p14:creationId xmlns:p14="http://schemas.microsoft.com/office/powerpoint/2010/main" val="407865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87F9"/>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236372" y="365125"/>
            <a:ext cx="10192930" cy="1158876"/>
          </a:xfrm>
        </p:spPr>
        <p:txBody>
          <a:bodyPr>
            <a:normAutofit/>
          </a:bodyPr>
          <a:lstStyle/>
          <a:p>
            <a:r>
              <a:rPr lang="en-IN" sz="3000" dirty="0">
                <a:solidFill>
                  <a:schemeClr val="bg1"/>
                </a:solidFill>
                <a:latin typeface="Forte" pitchFamily="66" charset="0"/>
              </a:rPr>
              <a:t>Get main attractions and top guides for the selected place</a:t>
            </a:r>
            <a:endParaRPr lang="en-IN" sz="3000" dirty="0">
              <a:solidFill>
                <a:schemeClr val="bg1"/>
              </a:solidFill>
            </a:endParaRPr>
          </a:p>
        </p:txBody>
      </p:sp>
      <p:pic>
        <p:nvPicPr>
          <p:cNvPr id="7" name="Picture 6"/>
          <p:cNvPicPr>
            <a:picLocks noChangeAspect="1"/>
          </p:cNvPicPr>
          <p:nvPr/>
        </p:nvPicPr>
        <p:blipFill>
          <a:blip r:embed="rId2"/>
          <a:stretch>
            <a:fillRect/>
          </a:stretch>
        </p:blipFill>
        <p:spPr>
          <a:xfrm>
            <a:off x="4747689" y="1499274"/>
            <a:ext cx="3147060" cy="5072975"/>
          </a:xfrm>
          <a:prstGeom prst="rect">
            <a:avLst/>
          </a:prstGeom>
        </p:spPr>
      </p:pic>
    </p:spTree>
    <p:extLst>
      <p:ext uri="{BB962C8B-B14F-4D97-AF65-F5344CB8AC3E}">
        <p14:creationId xmlns:p14="http://schemas.microsoft.com/office/powerpoint/2010/main" val="1485504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87F9">
            <a:alpha val="98000"/>
          </a:srgb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52700" y="1624650"/>
            <a:ext cx="2549842" cy="4533050"/>
          </a:xfrm>
          <a:prstGeom prst="rect">
            <a:avLst/>
          </a:prstGeom>
        </p:spPr>
      </p:pic>
      <p:pic>
        <p:nvPicPr>
          <p:cNvPr id="5" name="Picture 4"/>
          <p:cNvPicPr>
            <a:picLocks noChangeAspect="1"/>
          </p:cNvPicPr>
          <p:nvPr/>
        </p:nvPicPr>
        <p:blipFill>
          <a:blip r:embed="rId3"/>
          <a:stretch>
            <a:fillRect/>
          </a:stretch>
        </p:blipFill>
        <p:spPr>
          <a:xfrm>
            <a:off x="6496050" y="1690688"/>
            <a:ext cx="2475548" cy="4400975"/>
          </a:xfrm>
          <a:prstGeom prst="rect">
            <a:avLst/>
          </a:prstGeom>
        </p:spPr>
      </p:pic>
      <p:sp>
        <p:nvSpPr>
          <p:cNvPr id="2" name="Title 1"/>
          <p:cNvSpPr>
            <a:spLocks noGrp="1"/>
          </p:cNvSpPr>
          <p:nvPr>
            <p:ph type="title"/>
          </p:nvPr>
        </p:nvSpPr>
        <p:spPr>
          <a:xfrm>
            <a:off x="976313" y="365125"/>
            <a:ext cx="11039474" cy="884126"/>
          </a:xfrm>
        </p:spPr>
        <p:txBody>
          <a:bodyPr>
            <a:noAutofit/>
          </a:bodyPr>
          <a:lstStyle/>
          <a:p>
            <a:r>
              <a:rPr lang="en-IN" sz="3200" dirty="0">
                <a:solidFill>
                  <a:schemeClr val="bg1"/>
                </a:solidFill>
                <a:latin typeface="Forte" pitchFamily="66" charset="0"/>
              </a:rPr>
              <a:t>Explore more, go further and get more</a:t>
            </a:r>
          </a:p>
        </p:txBody>
      </p:sp>
    </p:spTree>
    <p:extLst>
      <p:ext uri="{BB962C8B-B14F-4D97-AF65-F5344CB8AC3E}">
        <p14:creationId xmlns:p14="http://schemas.microsoft.com/office/powerpoint/2010/main" val="1415656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87F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352684" y="365125"/>
            <a:ext cx="10761372" cy="873125"/>
          </a:xfrm>
        </p:spPr>
        <p:txBody>
          <a:bodyPr>
            <a:normAutofit/>
          </a:bodyPr>
          <a:lstStyle/>
          <a:p>
            <a:r>
              <a:rPr lang="en-IN" sz="3200" dirty="0">
                <a:solidFill>
                  <a:schemeClr val="bg1"/>
                </a:solidFill>
                <a:latin typeface="Forte" pitchFamily="66" charset="0"/>
              </a:rPr>
              <a:t>Get a guide as per your lingo and likings!</a:t>
            </a:r>
          </a:p>
        </p:txBody>
      </p:sp>
      <p:pic>
        <p:nvPicPr>
          <p:cNvPr id="6" name="Picture 5"/>
          <p:cNvPicPr>
            <a:picLocks noChangeAspect="1"/>
          </p:cNvPicPr>
          <p:nvPr/>
        </p:nvPicPr>
        <p:blipFill>
          <a:blip r:embed="rId2"/>
          <a:stretch>
            <a:fillRect/>
          </a:stretch>
        </p:blipFill>
        <p:spPr>
          <a:xfrm>
            <a:off x="3129700" y="1533460"/>
            <a:ext cx="2386012" cy="4241799"/>
          </a:xfrm>
          <a:prstGeom prst="rect">
            <a:avLst/>
          </a:prstGeom>
        </p:spPr>
      </p:pic>
      <p:pic>
        <p:nvPicPr>
          <p:cNvPr id="7" name="Picture 6"/>
          <p:cNvPicPr>
            <a:picLocks noChangeAspect="1"/>
          </p:cNvPicPr>
          <p:nvPr/>
        </p:nvPicPr>
        <p:blipFill>
          <a:blip r:embed="rId3"/>
          <a:stretch>
            <a:fillRect/>
          </a:stretch>
        </p:blipFill>
        <p:spPr>
          <a:xfrm>
            <a:off x="7275893" y="1533460"/>
            <a:ext cx="2386012" cy="4241799"/>
          </a:xfrm>
          <a:prstGeom prst="rect">
            <a:avLst/>
          </a:prstGeom>
        </p:spPr>
      </p:pic>
    </p:spTree>
    <p:extLst>
      <p:ext uri="{BB962C8B-B14F-4D97-AF65-F5344CB8AC3E}">
        <p14:creationId xmlns:p14="http://schemas.microsoft.com/office/powerpoint/2010/main" val="991063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87F9"/>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19924" y="1604962"/>
            <a:ext cx="2469952" cy="4391025"/>
          </a:xfrm>
          <a:prstGeom prst="rect">
            <a:avLst/>
          </a:prstGeom>
          <a:effectLst>
            <a:outerShdw blurRad="50800" dist="50800" dir="5400000" algn="ctr" rotWithShape="0">
              <a:schemeClr val="bg1"/>
            </a:outerShdw>
          </a:effectLst>
        </p:spPr>
      </p:pic>
      <p:sp>
        <p:nvSpPr>
          <p:cNvPr id="4" name="Title 3"/>
          <p:cNvSpPr>
            <a:spLocks noGrp="1"/>
          </p:cNvSpPr>
          <p:nvPr>
            <p:ph type="title"/>
          </p:nvPr>
        </p:nvSpPr>
        <p:spPr>
          <a:xfrm>
            <a:off x="1751526" y="365127"/>
            <a:ext cx="9602273" cy="835024"/>
          </a:xfrm>
        </p:spPr>
        <p:txBody>
          <a:bodyPr>
            <a:normAutofit/>
          </a:bodyPr>
          <a:lstStyle/>
          <a:p>
            <a:r>
              <a:rPr lang="en-IN" sz="3200" dirty="0">
                <a:solidFill>
                  <a:schemeClr val="bg1"/>
                </a:solidFill>
                <a:latin typeface="Forte" pitchFamily="66" charset="0"/>
              </a:rPr>
              <a:t>Know who’s guiding you!</a:t>
            </a:r>
          </a:p>
        </p:txBody>
      </p:sp>
      <p:pic>
        <p:nvPicPr>
          <p:cNvPr id="7" name="Picture 6"/>
          <p:cNvPicPr>
            <a:picLocks noChangeAspect="1"/>
          </p:cNvPicPr>
          <p:nvPr/>
        </p:nvPicPr>
        <p:blipFill>
          <a:blip r:embed="rId3"/>
          <a:stretch>
            <a:fillRect/>
          </a:stretch>
        </p:blipFill>
        <p:spPr>
          <a:xfrm>
            <a:off x="2964060" y="1604963"/>
            <a:ext cx="2469951" cy="4391025"/>
          </a:xfrm>
          <a:prstGeom prst="rect">
            <a:avLst/>
          </a:prstGeom>
          <a:effectLst>
            <a:outerShdw blurRad="50800" dist="50800" dir="5400000" algn="ctr" rotWithShape="0">
              <a:schemeClr val="bg1"/>
            </a:outerShdw>
            <a:softEdge rad="0"/>
          </a:effectLst>
        </p:spPr>
      </p:pic>
    </p:spTree>
    <p:extLst>
      <p:ext uri="{BB962C8B-B14F-4D97-AF65-F5344CB8AC3E}">
        <p14:creationId xmlns:p14="http://schemas.microsoft.com/office/powerpoint/2010/main" val="664351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6242" y="746988"/>
            <a:ext cx="5628068" cy="708325"/>
          </a:xfrm>
        </p:spPr>
        <p:txBody>
          <a:bodyPr>
            <a:normAutofit fontScale="90000"/>
          </a:bodyPr>
          <a:lstStyle/>
          <a:p>
            <a:r>
              <a:rPr lang="en-IN" sz="3200" dirty="0">
                <a:latin typeface="Algerian" panose="04020705040A02060702" pitchFamily="82" charset="0"/>
              </a:rPr>
              <a:t>Future</a:t>
            </a:r>
            <a:r>
              <a:rPr lang="en-IN" sz="3200" dirty="0">
                <a:latin typeface="Algerian" panose="04020705040A02060702" pitchFamily="82" charset="0"/>
                <a:ea typeface="Arial" charset="0"/>
                <a:cs typeface="Arial" charset="0"/>
              </a:rPr>
              <a:t> </a:t>
            </a:r>
            <a:r>
              <a:rPr lang="en-IN" sz="3200" dirty="0">
                <a:latin typeface="Algerian" panose="04020705040A02060702" pitchFamily="82" charset="0"/>
              </a:rPr>
              <a:t>Aspirations</a:t>
            </a:r>
            <a:r>
              <a:rPr lang="en-IN" sz="4000" dirty="0">
                <a:latin typeface="Algerian" panose="04020705040A02060702" pitchFamily="82" charset="0"/>
              </a:rPr>
              <a:t>…					</a:t>
            </a:r>
            <a:endParaRPr lang="en-IN" sz="3800" dirty="0">
              <a:latin typeface="Algerian" panose="04020705040A02060702" pitchFamily="82" charset="0"/>
            </a:endParaRPr>
          </a:p>
        </p:txBody>
      </p:sp>
      <p:sp>
        <p:nvSpPr>
          <p:cNvPr id="3" name="Content Placeholder 2"/>
          <p:cNvSpPr>
            <a:spLocks noGrp="1"/>
          </p:cNvSpPr>
          <p:nvPr>
            <p:ph idx="1"/>
          </p:nvPr>
        </p:nvSpPr>
        <p:spPr>
          <a:xfrm>
            <a:off x="1484310" y="1674255"/>
            <a:ext cx="10018713" cy="4116946"/>
          </a:xfrm>
        </p:spPr>
        <p:txBody>
          <a:bodyPr>
            <a:normAutofit fontScale="70000" lnSpcReduction="20000"/>
          </a:bodyPr>
          <a:lstStyle/>
          <a:p>
            <a:pPr marL="388620" indent="-342900">
              <a:buFont typeface="Wingdings" panose="05000000000000000000" pitchFamily="2" charset="2"/>
              <a:buChar char="Ø"/>
            </a:pPr>
            <a:r>
              <a:rPr lang="en-IN" sz="3600" dirty="0">
                <a:latin typeface="Calibri" panose="020F0502020204030204" pitchFamily="34" charset="0"/>
              </a:rPr>
              <a:t>Integration with Cab Services and Hotel Services</a:t>
            </a:r>
          </a:p>
          <a:p>
            <a:pPr marL="388620" indent="-342900">
              <a:buFont typeface="Wingdings" panose="05000000000000000000" pitchFamily="2" charset="2"/>
              <a:buChar char="Ø"/>
            </a:pPr>
            <a:r>
              <a:rPr lang="en-IN" sz="3600" dirty="0">
                <a:latin typeface="Calibri" panose="020F0502020204030204" pitchFamily="34" charset="0"/>
              </a:rPr>
              <a:t>Online/Offline/Phone support</a:t>
            </a:r>
          </a:p>
          <a:p>
            <a:pPr marL="845820" lvl="1" indent="-342900">
              <a:buFont typeface="Wingdings" panose="05000000000000000000" pitchFamily="2" charset="2"/>
              <a:buChar char="Ø"/>
            </a:pPr>
            <a:endParaRPr lang="en-IN" sz="3600" dirty="0">
              <a:latin typeface="Calibri" panose="020F0502020204030204" pitchFamily="34" charset="0"/>
            </a:endParaRPr>
          </a:p>
          <a:p>
            <a:pPr marL="388620" indent="-342900">
              <a:buFont typeface="Wingdings" panose="05000000000000000000" pitchFamily="2" charset="2"/>
              <a:buChar char="Ø"/>
            </a:pPr>
            <a:r>
              <a:rPr lang="en-IN" sz="3600" dirty="0">
                <a:latin typeface="Calibri" panose="020F0502020204030204" pitchFamily="34" charset="0"/>
              </a:rPr>
              <a:t>Stand on the shoulders of the giants</a:t>
            </a:r>
          </a:p>
          <a:p>
            <a:pPr marL="845820" lvl="1" indent="-342900">
              <a:buFont typeface="Wingdings" panose="05000000000000000000" pitchFamily="2" charset="2"/>
              <a:buChar char="Ø"/>
            </a:pPr>
            <a:r>
              <a:rPr lang="en-IN" sz="2600" dirty="0">
                <a:latin typeface="Calibri" panose="020F0502020204030204" pitchFamily="34" charset="0"/>
              </a:rPr>
              <a:t>Get patronage of </a:t>
            </a:r>
            <a:r>
              <a:rPr lang="en-IN" sz="2600" b="1" dirty="0">
                <a:latin typeface="Calibri" panose="020F0502020204030204" pitchFamily="34" charset="0"/>
              </a:rPr>
              <a:t>Startup India</a:t>
            </a:r>
            <a:r>
              <a:rPr lang="en-IN" sz="2600" dirty="0">
                <a:latin typeface="Calibri" panose="020F0502020204030204" pitchFamily="34" charset="0"/>
              </a:rPr>
              <a:t> campaign </a:t>
            </a:r>
          </a:p>
          <a:p>
            <a:pPr marL="845820" lvl="1" indent="-342900">
              <a:buFont typeface="Wingdings" panose="05000000000000000000" pitchFamily="2" charset="2"/>
              <a:buChar char="Ø"/>
            </a:pPr>
            <a:r>
              <a:rPr lang="en-IN" sz="2600" dirty="0">
                <a:latin typeface="Calibri" panose="020F0502020204030204" pitchFamily="34" charset="0"/>
              </a:rPr>
              <a:t>Endorsement through </a:t>
            </a:r>
            <a:r>
              <a:rPr lang="en-IN" sz="2600" b="1" dirty="0">
                <a:latin typeface="Calibri" panose="020F0502020204030204" pitchFamily="34" charset="0"/>
              </a:rPr>
              <a:t>Incredible India</a:t>
            </a:r>
            <a:r>
              <a:rPr lang="en-IN" sz="2600" dirty="0">
                <a:latin typeface="Calibri" panose="020F0502020204030204" pitchFamily="34" charset="0"/>
              </a:rPr>
              <a:t> and </a:t>
            </a:r>
            <a:r>
              <a:rPr lang="en-IN" sz="2600" b="1" dirty="0">
                <a:latin typeface="Calibri" panose="020F0502020204030204" pitchFamily="34" charset="0"/>
              </a:rPr>
              <a:t>Atithi Devo Bhava</a:t>
            </a:r>
          </a:p>
          <a:p>
            <a:pPr marL="845820" lvl="1" indent="-342900">
              <a:buFont typeface="Wingdings" panose="05000000000000000000" pitchFamily="2" charset="2"/>
              <a:buChar char="Ø"/>
            </a:pPr>
            <a:endParaRPr lang="en-IN" sz="2600" b="1" dirty="0">
              <a:latin typeface="Calibri" panose="020F0502020204030204" pitchFamily="34" charset="0"/>
            </a:endParaRPr>
          </a:p>
          <a:p>
            <a:pPr marL="502920" indent="-457200">
              <a:buFont typeface="Wingdings" panose="05000000000000000000" pitchFamily="2" charset="2"/>
              <a:buChar char="Ø"/>
            </a:pPr>
            <a:r>
              <a:rPr lang="en-IN" sz="3600" dirty="0">
                <a:latin typeface="Calibri" panose="020F0502020204030204" pitchFamily="34" charset="0"/>
              </a:rPr>
              <a:t>Travel Buddy</a:t>
            </a:r>
          </a:p>
          <a:p>
            <a:pPr marL="960120" lvl="1" indent="-457200">
              <a:buFont typeface="Wingdings" panose="05000000000000000000" pitchFamily="2" charset="2"/>
              <a:buChar char="Ø"/>
            </a:pPr>
            <a:r>
              <a:rPr lang="en-IN" sz="2600" dirty="0">
                <a:latin typeface="Calibri" panose="020F0502020204030204" pitchFamily="34" charset="0"/>
              </a:rPr>
              <a:t>Include Students, Historians, Volunteers as travel buddy</a:t>
            </a:r>
          </a:p>
          <a:p>
            <a:pPr marL="960120" lvl="1" indent="-457200">
              <a:buFont typeface="Wingdings" panose="05000000000000000000" pitchFamily="2" charset="2"/>
              <a:buChar char="Ø"/>
            </a:pPr>
            <a:r>
              <a:rPr lang="en-IN" sz="2600" dirty="0">
                <a:latin typeface="Calibri" panose="020F0502020204030204" pitchFamily="34" charset="0"/>
              </a:rPr>
              <a:t>Weather information and places that are not open also timing and best time to visit a place.</a:t>
            </a:r>
          </a:p>
          <a:p>
            <a:pPr marL="502920" indent="-457200"/>
            <a:endParaRPr lang="en-IN" dirty="0"/>
          </a:p>
        </p:txBody>
      </p:sp>
      <p:pic>
        <p:nvPicPr>
          <p:cNvPr id="4" name="Content Placeholder 3"/>
          <p:cNvPicPr>
            <a:picLocks noChangeAspect="1"/>
          </p:cNvPicPr>
          <p:nvPr/>
        </p:nvPicPr>
        <p:blipFill>
          <a:blip r:embed="rId2"/>
          <a:stretch>
            <a:fillRect/>
          </a:stretch>
        </p:blipFill>
        <p:spPr>
          <a:xfrm>
            <a:off x="1703272" y="146452"/>
            <a:ext cx="1934379" cy="729323"/>
          </a:xfrm>
          <a:prstGeom prst="rect">
            <a:avLst/>
          </a:prstGeom>
        </p:spPr>
      </p:pic>
    </p:spTree>
    <p:extLst>
      <p:ext uri="{BB962C8B-B14F-4D97-AF65-F5344CB8AC3E}">
        <p14:creationId xmlns:p14="http://schemas.microsoft.com/office/powerpoint/2010/main" val="37511007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685688" y="617456"/>
            <a:ext cx="7024982" cy="749430"/>
          </a:xfrm>
        </p:spPr>
        <p:txBody>
          <a:bodyPr>
            <a:normAutofit/>
          </a:bodyPr>
          <a:lstStyle/>
          <a:p>
            <a:r>
              <a:rPr lang="en-IN" sz="2900" dirty="0">
                <a:latin typeface="Algerian" panose="04020705040A02060702" pitchFamily="82" charset="0"/>
              </a:rPr>
              <a:t>The Tech Stack</a:t>
            </a:r>
          </a:p>
        </p:txBody>
      </p:sp>
      <p:sp>
        <p:nvSpPr>
          <p:cNvPr id="6" name="Content Placeholder 2"/>
          <p:cNvSpPr txBox="1">
            <a:spLocks/>
          </p:cNvSpPr>
          <p:nvPr/>
        </p:nvSpPr>
        <p:spPr>
          <a:xfrm>
            <a:off x="2685688" y="2052213"/>
            <a:ext cx="7193603" cy="418833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IN" sz="1800" dirty="0"/>
              <a:t>MongoDB </a:t>
            </a:r>
          </a:p>
          <a:p>
            <a:pPr marL="285750" indent="-285750">
              <a:buFont typeface="Arial" panose="020B0604020202020204" pitchFamily="34" charset="0"/>
              <a:buChar char="•"/>
            </a:pPr>
            <a:r>
              <a:rPr lang="en-IN" sz="1800" dirty="0"/>
              <a:t>ExpressJS</a:t>
            </a:r>
          </a:p>
          <a:p>
            <a:pPr marL="285750" indent="-285750">
              <a:buFont typeface="Arial" panose="020B0604020202020204" pitchFamily="34" charset="0"/>
              <a:buChar char="•"/>
            </a:pPr>
            <a:r>
              <a:rPr lang="en-IN" sz="1800" dirty="0"/>
              <a:t>ReactJS </a:t>
            </a:r>
          </a:p>
          <a:p>
            <a:pPr marL="285750" indent="-285750">
              <a:buFont typeface="Arial" panose="020B0604020202020204" pitchFamily="34" charset="0"/>
              <a:buChar char="•"/>
            </a:pPr>
            <a:r>
              <a:rPr lang="en-IN" sz="1800" dirty="0"/>
              <a:t>NodeJS </a:t>
            </a:r>
          </a:p>
          <a:p>
            <a:pPr marL="285750" indent="-285750">
              <a:buFont typeface="Arial" panose="020B0604020202020204" pitchFamily="34" charset="0"/>
              <a:buChar char="•"/>
            </a:pPr>
            <a:r>
              <a:rPr lang="en-IN" sz="1800" dirty="0"/>
              <a:t>Redux </a:t>
            </a:r>
          </a:p>
          <a:p>
            <a:pPr marL="285750" indent="-285750">
              <a:buFont typeface="Arial" panose="020B0604020202020204" pitchFamily="34" charset="0"/>
              <a:buChar char="•"/>
            </a:pPr>
            <a:r>
              <a:rPr lang="en-IN" sz="1800" dirty="0"/>
              <a:t>Webpack</a:t>
            </a:r>
          </a:p>
          <a:p>
            <a:pPr marL="285750" indent="-285750">
              <a:buFont typeface="Arial" panose="020B0604020202020204" pitchFamily="34" charset="0"/>
              <a:buChar char="•"/>
            </a:pPr>
            <a:r>
              <a:rPr lang="en-IN" sz="1800" dirty="0"/>
              <a:t>NancyFX </a:t>
            </a:r>
          </a:p>
          <a:p>
            <a:pPr marL="285750" indent="-285750">
              <a:buFont typeface="Arial" panose="020B0604020202020204" pitchFamily="34" charset="0"/>
              <a:buChar char="•"/>
            </a:pPr>
            <a:r>
              <a:rPr lang="en-IN" sz="1800" dirty="0"/>
              <a:t>C# </a:t>
            </a:r>
          </a:p>
          <a:p>
            <a:pPr marL="285750" indent="-285750">
              <a:buFont typeface="Arial" panose="020B0604020202020204" pitchFamily="34" charset="0"/>
              <a:buChar char="•"/>
            </a:pPr>
            <a:r>
              <a:rPr lang="en-IN" sz="1800" dirty="0"/>
              <a:t>Java </a:t>
            </a:r>
          </a:p>
          <a:p>
            <a:pPr marL="285750" indent="-285750">
              <a:buFont typeface="Arial" panose="020B0604020202020204" pitchFamily="34" charset="0"/>
              <a:buChar char="•"/>
            </a:pPr>
            <a:r>
              <a:rPr lang="en-IN" sz="1800" dirty="0"/>
              <a:t>Android </a:t>
            </a:r>
          </a:p>
          <a:p>
            <a:pPr marL="285750" indent="-285750">
              <a:buFont typeface="Arial" panose="020B0604020202020204" pitchFamily="34" charset="0"/>
              <a:buChar char="•"/>
            </a:pPr>
            <a:r>
              <a:rPr lang="en-IN" sz="1800" dirty="0"/>
              <a:t>TinyMCE</a:t>
            </a:r>
          </a:p>
          <a:p>
            <a:pPr marL="285750" indent="-285750">
              <a:buFont typeface="Arial" panose="020B0604020202020204" pitchFamily="34" charset="0"/>
              <a:buChar char="•"/>
            </a:pPr>
            <a:r>
              <a:rPr lang="en-IN" sz="1800" dirty="0"/>
              <a:t>Docker</a:t>
            </a:r>
            <a:endParaRPr lang="en-IN" sz="1800" i="1" dirty="0"/>
          </a:p>
        </p:txBody>
      </p:sp>
      <p:pic>
        <p:nvPicPr>
          <p:cNvPr id="8" name="Content Placeholder 3"/>
          <p:cNvPicPr>
            <a:picLocks noChangeAspect="1"/>
          </p:cNvPicPr>
          <p:nvPr/>
        </p:nvPicPr>
        <p:blipFill>
          <a:blip r:embed="rId2"/>
          <a:stretch>
            <a:fillRect/>
          </a:stretch>
        </p:blipFill>
        <p:spPr>
          <a:xfrm>
            <a:off x="1718498" y="105579"/>
            <a:ext cx="1934379" cy="729323"/>
          </a:xfrm>
          <a:prstGeom prst="rect">
            <a:avLst/>
          </a:prstGeom>
        </p:spPr>
      </p:pic>
      <p:pic>
        <p:nvPicPr>
          <p:cNvPr id="2" name="Picture 1"/>
          <p:cNvPicPr>
            <a:picLocks noChangeAspect="1"/>
          </p:cNvPicPr>
          <p:nvPr/>
        </p:nvPicPr>
        <p:blipFill>
          <a:blip r:embed="rId3"/>
          <a:stretch>
            <a:fillRect/>
          </a:stretch>
        </p:blipFill>
        <p:spPr>
          <a:xfrm>
            <a:off x="6209070" y="2436658"/>
            <a:ext cx="3501599" cy="3419439"/>
          </a:xfrm>
          <a:prstGeom prst="rect">
            <a:avLst/>
          </a:prstGeom>
        </p:spPr>
      </p:pic>
    </p:spTree>
    <p:extLst>
      <p:ext uri="{BB962C8B-B14F-4D97-AF65-F5344CB8AC3E}">
        <p14:creationId xmlns:p14="http://schemas.microsoft.com/office/powerpoint/2010/main" val="1685052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2562627" y="400050"/>
            <a:ext cx="8200623" cy="6134100"/>
          </a:xfrm>
        </p:spPr>
      </p:pic>
    </p:spTree>
    <p:extLst>
      <p:ext uri="{BB962C8B-B14F-4D97-AF65-F5344CB8AC3E}">
        <p14:creationId xmlns:p14="http://schemas.microsoft.com/office/powerpoint/2010/main" val="12227095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0" y="1056068"/>
            <a:ext cx="10018713" cy="4778061"/>
          </a:xfrm>
        </p:spPr>
        <p:txBody>
          <a:bodyPr/>
          <a:lstStyle/>
          <a:p>
            <a:pPr marL="45720" indent="0" algn="ctr">
              <a:buNone/>
            </a:pPr>
            <a:endParaRPr lang="en-IN" dirty="0"/>
          </a:p>
          <a:p>
            <a:pPr marL="45720" indent="0" algn="ctr">
              <a:buNone/>
            </a:pPr>
            <a:endParaRPr lang="en-IN" dirty="0"/>
          </a:p>
          <a:p>
            <a:pPr marL="45720" indent="0" algn="ctr">
              <a:buNone/>
            </a:pPr>
            <a:r>
              <a:rPr lang="en-IN" sz="4000" dirty="0">
                <a:latin typeface="Forte" pitchFamily="66" charset="0"/>
              </a:rPr>
              <a:t>Hope you enjoyed the tour!</a:t>
            </a:r>
          </a:p>
          <a:p>
            <a:pPr marL="45720" indent="0" algn="ctr">
              <a:buNone/>
            </a:pPr>
            <a:r>
              <a:rPr lang="en-IN" sz="4000" dirty="0">
                <a:solidFill>
                  <a:srgbClr val="1787F9"/>
                </a:solidFill>
                <a:latin typeface="Forte" pitchFamily="66" charset="0"/>
              </a:rPr>
              <a:t>Thank you </a:t>
            </a:r>
            <a:r>
              <a:rPr lang="en-IN" sz="4000" b="1" dirty="0">
                <a:solidFill>
                  <a:schemeClr val="accent5"/>
                </a:solidFill>
                <a:latin typeface="Forte" pitchFamily="66" charset="0"/>
                <a:sym typeface="Wingdings" pitchFamily="2" charset="2"/>
              </a:rPr>
              <a:t></a:t>
            </a:r>
            <a:endParaRPr lang="en-IN" sz="4000" b="1" dirty="0">
              <a:solidFill>
                <a:schemeClr val="accent5"/>
              </a:solidFill>
              <a:latin typeface="Forte" pitchFamily="66" charset="0"/>
            </a:endParaRPr>
          </a:p>
        </p:txBody>
      </p:sp>
    </p:spTree>
    <p:extLst>
      <p:ext uri="{BB962C8B-B14F-4D97-AF65-F5344CB8AC3E}">
        <p14:creationId xmlns:p14="http://schemas.microsoft.com/office/powerpoint/2010/main" val="34504196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00150" y="4815185"/>
            <a:ext cx="10229850" cy="646331"/>
          </a:xfrm>
          <a:prstGeom prst="rect">
            <a:avLst/>
          </a:prstGeom>
        </p:spPr>
        <p:txBody>
          <a:bodyPr wrap="square">
            <a:spAutoFit/>
          </a:bodyPr>
          <a:lstStyle/>
          <a:p>
            <a:r>
              <a:rPr lang="en-US" sz="3600" dirty="0">
                <a:solidFill>
                  <a:schemeClr val="accent1">
                    <a:lumMod val="75000"/>
                  </a:schemeClr>
                </a:solidFill>
                <a:latin typeface="Algerian" panose="04020705040A02060702" pitchFamily="82" charset="0"/>
                <a:ea typeface="ScriptoramaJF Tradeshow" charset="0"/>
                <a:cs typeface="ScriptoramaJF Tradeshow" charset="0"/>
              </a:rPr>
              <a:t>TSR: Technologists social responsibility</a:t>
            </a:r>
            <a:endParaRPr lang="en-IN" sz="3600" dirty="0"/>
          </a:p>
        </p:txBody>
      </p:sp>
    </p:spTree>
    <p:extLst>
      <p:ext uri="{BB962C8B-B14F-4D97-AF65-F5344CB8AC3E}">
        <p14:creationId xmlns:p14="http://schemas.microsoft.com/office/powerpoint/2010/main" val="1988940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28401" y="991674"/>
            <a:ext cx="8574622" cy="3004594"/>
          </a:xfrm>
        </p:spPr>
        <p:txBody>
          <a:bodyPr>
            <a:normAutofit fontScale="90000"/>
          </a:bodyPr>
          <a:lstStyle/>
          <a:p>
            <a:pPr algn="ctr"/>
            <a:r>
              <a:rPr lang="en-US" dirty="0">
                <a:latin typeface="Algerian" panose="04020705040A02060702" pitchFamily="82" charset="0"/>
                <a:ea typeface="ScriptoramaJF Tradeshow" charset="0"/>
                <a:cs typeface="ScriptoramaJF Tradeshow" charset="0"/>
              </a:rPr>
              <a:t>Small step towards restoring the faith in a belief called</a:t>
            </a:r>
            <a:br>
              <a:rPr lang="en-US" dirty="0">
                <a:latin typeface="Algerian" panose="04020705040A02060702" pitchFamily="82" charset="0"/>
                <a:ea typeface="ScriptoramaJF Tradeshow" charset="0"/>
                <a:cs typeface="ScriptoramaJF Tradeshow" charset="0"/>
              </a:rPr>
            </a:br>
            <a:r>
              <a:rPr lang="en-US" sz="8900" dirty="0">
                <a:solidFill>
                  <a:schemeClr val="accent1">
                    <a:lumMod val="75000"/>
                  </a:schemeClr>
                </a:solidFill>
                <a:latin typeface="Algerian" panose="04020705040A02060702" pitchFamily="82" charset="0"/>
                <a:ea typeface="ScriptoramaJF Tradeshow" charset="0"/>
                <a:cs typeface="ScriptoramaJF Tradeshow" charset="0"/>
              </a:rPr>
              <a:t>!ndia</a:t>
            </a:r>
          </a:p>
        </p:txBody>
      </p:sp>
      <p:sp>
        <p:nvSpPr>
          <p:cNvPr id="3" name="Subtitle 2"/>
          <p:cNvSpPr>
            <a:spLocks noGrp="1"/>
          </p:cNvSpPr>
          <p:nvPr>
            <p:ph type="subTitle" idx="1"/>
          </p:nvPr>
        </p:nvSpPr>
        <p:spPr>
          <a:xfrm>
            <a:off x="4515377" y="3996266"/>
            <a:ext cx="6987645" cy="2314382"/>
          </a:xfrm>
        </p:spPr>
        <p:txBody>
          <a:bodyPr>
            <a:normAutofit/>
          </a:bodyPr>
          <a:lstStyle/>
          <a:p>
            <a:endParaRPr lang="en-US" dirty="0"/>
          </a:p>
          <a:p>
            <a:r>
              <a:rPr lang="en-US" dirty="0">
                <a:latin typeface="Lucida Console" panose="020B0609040504020204" pitchFamily="49" charset="0"/>
              </a:rPr>
              <a:t>and let the world know</a:t>
            </a:r>
          </a:p>
          <a:p>
            <a:pPr algn="ctr"/>
            <a:endParaRPr lang="en-IN" b="1" dirty="0">
              <a:latin typeface="Cooper Black" panose="0208090404030B020404" pitchFamily="18" charset="0"/>
            </a:endParaRPr>
          </a:p>
          <a:p>
            <a:pPr algn="ctr"/>
            <a:r>
              <a:rPr lang="hi-IN" b="1" dirty="0">
                <a:latin typeface="Cooper Black" panose="0208090404030B020404" pitchFamily="18" charset="0"/>
              </a:rPr>
              <a:t>भारत आज भी गुरु है</a:t>
            </a:r>
            <a:endParaRPr lang="en-US" dirty="0">
              <a:latin typeface="Cooper Black" panose="0208090404030B020404" pitchFamily="18" charset="0"/>
            </a:endParaRPr>
          </a:p>
          <a:p>
            <a:pPr algn="ctr"/>
            <a:endParaRPr lang="en-US" dirty="0"/>
          </a:p>
        </p:txBody>
      </p:sp>
    </p:spTree>
    <p:extLst>
      <p:ext uri="{BB962C8B-B14F-4D97-AF65-F5344CB8AC3E}">
        <p14:creationId xmlns:p14="http://schemas.microsoft.com/office/powerpoint/2010/main" val="1935986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3700" y="1714500"/>
            <a:ext cx="9092149" cy="4400550"/>
          </a:xfrm>
        </p:spPr>
        <p:txBody>
          <a:bodyPr>
            <a:normAutofit fontScale="90000"/>
          </a:bodyPr>
          <a:lstStyle/>
          <a:p>
            <a:pPr algn="ctr"/>
            <a:r>
              <a:rPr lang="en-US" sz="4400" dirty="0">
                <a:latin typeface="Algerian" panose="04020705040A02060702" pitchFamily="82" charset="0"/>
                <a:ea typeface="ScriptoramaJF Tradeshow" charset="0"/>
                <a:cs typeface="ScriptoramaJF Tradeshow" charset="0"/>
              </a:rPr>
              <a:t>Glorious past</a:t>
            </a:r>
            <a:br>
              <a:rPr lang="en-US" sz="4400" dirty="0">
                <a:latin typeface="Algerian" panose="04020705040A02060702" pitchFamily="82" charset="0"/>
                <a:ea typeface="ScriptoramaJF Tradeshow" charset="0"/>
                <a:cs typeface="ScriptoramaJF Tradeshow" charset="0"/>
              </a:rPr>
            </a:br>
            <a:r>
              <a:rPr lang="en-US" sz="4400" dirty="0">
                <a:latin typeface="Algerian" panose="04020705040A02060702" pitchFamily="82" charset="0"/>
                <a:ea typeface="ScriptoramaJF Tradeshow" charset="0"/>
                <a:cs typeface="ScriptoramaJF Tradeshow" charset="0"/>
              </a:rPr>
              <a:t>&amp;</a:t>
            </a:r>
            <a:br>
              <a:rPr lang="en-US" sz="4400" dirty="0">
                <a:latin typeface="Algerian" panose="04020705040A02060702" pitchFamily="82" charset="0"/>
                <a:ea typeface="ScriptoramaJF Tradeshow" charset="0"/>
                <a:cs typeface="ScriptoramaJF Tradeshow" charset="0"/>
              </a:rPr>
            </a:br>
            <a:r>
              <a:rPr lang="en-US" sz="4400" dirty="0">
                <a:latin typeface="Algerian" panose="04020705040A02060702" pitchFamily="82" charset="0"/>
                <a:ea typeface="ScriptoramaJF Tradeshow" charset="0"/>
                <a:cs typeface="ScriptoramaJF Tradeshow" charset="0"/>
              </a:rPr>
              <a:t>diversity</a:t>
            </a:r>
            <a:br>
              <a:rPr lang="en-US" sz="4400" dirty="0">
                <a:latin typeface="Algerian" panose="04020705040A02060702" pitchFamily="82" charset="0"/>
                <a:ea typeface="ScriptoramaJF Tradeshow" charset="0"/>
                <a:cs typeface="ScriptoramaJF Tradeshow" charset="0"/>
              </a:rPr>
            </a:br>
            <a:br>
              <a:rPr lang="en-US" sz="4400" dirty="0">
                <a:latin typeface="Algerian" panose="04020705040A02060702" pitchFamily="82" charset="0"/>
                <a:ea typeface="ScriptoramaJF Tradeshow" charset="0"/>
                <a:cs typeface="ScriptoramaJF Tradeshow" charset="0"/>
              </a:rPr>
            </a:br>
            <a:r>
              <a:rPr lang="en-US" sz="4400" dirty="0">
                <a:latin typeface="Algerian" panose="04020705040A02060702" pitchFamily="82" charset="0"/>
                <a:ea typeface="ScriptoramaJF Tradeshow" charset="0"/>
                <a:cs typeface="ScriptoramaJF Tradeshow" charset="0"/>
              </a:rPr>
              <a:t>makes </a:t>
            </a:r>
            <a:br>
              <a:rPr lang="en-US" sz="4400" dirty="0">
                <a:latin typeface="Algerian" panose="04020705040A02060702" pitchFamily="82" charset="0"/>
                <a:ea typeface="ScriptoramaJF Tradeshow" charset="0"/>
                <a:cs typeface="ScriptoramaJF Tradeshow" charset="0"/>
              </a:rPr>
            </a:br>
            <a:r>
              <a:rPr lang="en-US" sz="4400" dirty="0">
                <a:latin typeface="Algerian" panose="04020705040A02060702" pitchFamily="82" charset="0"/>
                <a:ea typeface="ScriptoramaJF Tradeshow" charset="0"/>
                <a:cs typeface="ScriptoramaJF Tradeshow" charset="0"/>
              </a:rPr>
              <a:t>us</a:t>
            </a:r>
            <a:br>
              <a:rPr lang="en-US" sz="4400" dirty="0">
                <a:latin typeface="Algerian" panose="04020705040A02060702" pitchFamily="82" charset="0"/>
                <a:ea typeface="ScriptoramaJF Tradeshow" charset="0"/>
                <a:cs typeface="ScriptoramaJF Tradeshow" charset="0"/>
              </a:rPr>
            </a:br>
            <a:br>
              <a:rPr lang="en-US" dirty="0">
                <a:latin typeface="Algerian" panose="04020705040A02060702" pitchFamily="82" charset="0"/>
                <a:ea typeface="ScriptoramaJF Tradeshow" charset="0"/>
                <a:cs typeface="ScriptoramaJF Tradeshow" charset="0"/>
              </a:rPr>
            </a:br>
            <a:r>
              <a:rPr lang="en-US" dirty="0">
                <a:latin typeface="Algerian" panose="04020705040A02060702" pitchFamily="82" charset="0"/>
                <a:ea typeface="ScriptoramaJF Tradeshow" charset="0"/>
                <a:cs typeface="ScriptoramaJF Tradeshow" charset="0"/>
              </a:rPr>
              <a:t> </a:t>
            </a:r>
            <a:r>
              <a:rPr lang="en-US" sz="4900" dirty="0">
                <a:solidFill>
                  <a:schemeClr val="accent1">
                    <a:lumMod val="75000"/>
                  </a:schemeClr>
                </a:solidFill>
                <a:latin typeface="Algerian" panose="04020705040A02060702" pitchFamily="82" charset="0"/>
                <a:ea typeface="ScriptoramaJF Tradeshow" charset="0"/>
                <a:cs typeface="ScriptoramaJF Tradeshow" charset="0"/>
              </a:rPr>
              <a:t>The worlds tourist HUB</a:t>
            </a:r>
          </a:p>
        </p:txBody>
      </p:sp>
    </p:spTree>
    <p:extLst>
      <p:ext uri="{BB962C8B-B14F-4D97-AF65-F5344CB8AC3E}">
        <p14:creationId xmlns:p14="http://schemas.microsoft.com/office/powerpoint/2010/main" val="3714673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276238" y="43145"/>
            <a:ext cx="8668112" cy="1604061"/>
          </a:xfrm>
        </p:spPr>
        <p:txBody>
          <a:bodyPr>
            <a:normAutofit/>
          </a:bodyPr>
          <a:lstStyle/>
          <a:p>
            <a:r>
              <a:rPr lang="en-IN" dirty="0">
                <a:latin typeface="Algerian" panose="04020705040A02060702" pitchFamily="82" charset="0"/>
              </a:rPr>
              <a:t>How big travel and tourism industry is in India?</a:t>
            </a:r>
          </a:p>
        </p:txBody>
      </p:sp>
      <p:sp>
        <p:nvSpPr>
          <p:cNvPr id="2" name="Content Placeholder 1"/>
          <p:cNvSpPr>
            <a:spLocks noGrp="1"/>
          </p:cNvSpPr>
          <p:nvPr>
            <p:ph idx="1"/>
          </p:nvPr>
        </p:nvSpPr>
        <p:spPr>
          <a:xfrm>
            <a:off x="1276350" y="1690688"/>
            <a:ext cx="10915650" cy="4486275"/>
          </a:xfrm>
        </p:spPr>
        <p:txBody>
          <a:bodyPr>
            <a:noAutofit/>
          </a:bodyPr>
          <a:lstStyle/>
          <a:p>
            <a:pPr marL="0" indent="0">
              <a:buNone/>
            </a:pPr>
            <a:endParaRPr lang="en-IN" sz="2200" dirty="0">
              <a:latin typeface="Lucida Console" panose="020B0609040504020204" pitchFamily="49" charset="0"/>
            </a:endParaRPr>
          </a:p>
          <a:p>
            <a:pPr marL="0" indent="0">
              <a:buNone/>
            </a:pPr>
            <a:r>
              <a:rPr lang="en-IN" dirty="0">
                <a:latin typeface="Calibri" panose="020F0502020204030204" pitchFamily="34" charset="0"/>
              </a:rPr>
              <a:t>According to </a:t>
            </a:r>
            <a:r>
              <a:rPr lang="en-IN" b="1" dirty="0">
                <a:latin typeface="Calibri" panose="020F0502020204030204" pitchFamily="34" charset="0"/>
              </a:rPr>
              <a:t>World Travel and Tourism Council:</a:t>
            </a:r>
            <a:endParaRPr lang="en-IN" dirty="0">
              <a:latin typeface="Calibri" panose="020F0502020204030204" pitchFamily="34" charset="0"/>
            </a:endParaRPr>
          </a:p>
          <a:p>
            <a:pPr marL="0" indent="0">
              <a:buNone/>
            </a:pPr>
            <a:r>
              <a:rPr lang="en-IN" b="1" dirty="0">
                <a:latin typeface="Calibri" panose="020F0502020204030204" pitchFamily="34" charset="0"/>
              </a:rPr>
              <a:t>GDP: DIRECT CONTRIBUTION :</a:t>
            </a:r>
            <a:endParaRPr lang="en-IN" dirty="0">
              <a:latin typeface="Calibri" panose="020F0502020204030204" pitchFamily="34" charset="0"/>
            </a:endParaRPr>
          </a:p>
          <a:p>
            <a:pPr marL="0" indent="0">
              <a:buNone/>
            </a:pPr>
            <a:r>
              <a:rPr lang="en-IN" dirty="0">
                <a:latin typeface="Calibri" panose="020F0502020204030204" pitchFamily="34" charset="0"/>
              </a:rPr>
              <a:t>The direct contribution of Travel &amp; Tourism to GDP was INR2,478.2bn (2.2% of total GDP) in 2014, and is forecast to rise by 7.6% in 2016.</a:t>
            </a:r>
          </a:p>
          <a:p>
            <a:pPr marL="0" indent="0">
              <a:buNone/>
            </a:pPr>
            <a:r>
              <a:rPr lang="en-IN" dirty="0">
                <a:latin typeface="Calibri" panose="020F0502020204030204" pitchFamily="34" charset="0"/>
              </a:rPr>
              <a:t> </a:t>
            </a:r>
          </a:p>
          <a:p>
            <a:pPr marL="0" indent="0">
              <a:buNone/>
            </a:pPr>
            <a:r>
              <a:rPr lang="en-IN" b="1" dirty="0">
                <a:latin typeface="Calibri" panose="020F0502020204030204" pitchFamily="34" charset="0"/>
              </a:rPr>
              <a:t>EMPLOYMENT: DIRECT CONTRIBUTION :</a:t>
            </a:r>
            <a:endParaRPr lang="en-IN" dirty="0">
              <a:latin typeface="Calibri" panose="020F0502020204030204" pitchFamily="34" charset="0"/>
            </a:endParaRPr>
          </a:p>
          <a:p>
            <a:pPr marL="0" indent="0">
              <a:buNone/>
            </a:pPr>
            <a:r>
              <a:rPr lang="en-IN" dirty="0">
                <a:latin typeface="Calibri" panose="020F0502020204030204" pitchFamily="34" charset="0"/>
              </a:rPr>
              <a:t>In 2014 Travel &amp; Tourism directly supported 230 Million jobs (5.5% of total employment).</a:t>
            </a:r>
          </a:p>
          <a:p>
            <a:pPr marL="0" indent="0">
              <a:buNone/>
            </a:pPr>
            <a:endParaRPr lang="en-IN" sz="2200" dirty="0"/>
          </a:p>
          <a:p>
            <a:endParaRPr lang="en-IN" sz="2200" dirty="0"/>
          </a:p>
        </p:txBody>
      </p:sp>
      <p:sp>
        <p:nvSpPr>
          <p:cNvPr id="8" name="Content Placeholder 2"/>
          <p:cNvSpPr txBox="1">
            <a:spLocks/>
          </p:cNvSpPr>
          <p:nvPr/>
        </p:nvSpPr>
        <p:spPr>
          <a:xfrm>
            <a:off x="2685688" y="2042787"/>
            <a:ext cx="7193603" cy="41883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9pPr>
          </a:lstStyle>
          <a:p>
            <a:pPr marL="285750" indent="-285750">
              <a:lnSpc>
                <a:spcPct val="120000"/>
              </a:lnSpc>
              <a:buFont typeface="Arial" panose="020B0604020202020204" pitchFamily="34" charset="0"/>
              <a:buChar char="•"/>
            </a:pPr>
            <a:endParaRPr lang="en-IN" sz="1800" i="1" dirty="0"/>
          </a:p>
        </p:txBody>
      </p:sp>
      <p:pic>
        <p:nvPicPr>
          <p:cNvPr id="4" name="Content Placeholder 3"/>
          <p:cNvPicPr>
            <a:picLocks noChangeAspect="1"/>
          </p:cNvPicPr>
          <p:nvPr/>
        </p:nvPicPr>
        <p:blipFill>
          <a:blip r:embed="rId2"/>
          <a:stretch>
            <a:fillRect/>
          </a:stretch>
        </p:blipFill>
        <p:spPr>
          <a:xfrm>
            <a:off x="1602588" y="115853"/>
            <a:ext cx="1934379" cy="729323"/>
          </a:xfrm>
          <a:prstGeom prst="rect">
            <a:avLst/>
          </a:prstGeom>
        </p:spPr>
      </p:pic>
    </p:spTree>
    <p:extLst>
      <p:ext uri="{BB962C8B-B14F-4D97-AF65-F5344CB8AC3E}">
        <p14:creationId xmlns:p14="http://schemas.microsoft.com/office/powerpoint/2010/main" val="2410146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90150" y="1009650"/>
            <a:ext cx="10292300" cy="4400550"/>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solidFill>
                  <a:schemeClr val="accent1">
                    <a:lumMod val="75000"/>
                  </a:schemeClr>
                </a:solidFill>
                <a:latin typeface="Algerian" panose="04020705040A02060702" pitchFamily="82" charset="0"/>
                <a:ea typeface="ScriptoramaJF Tradeshow" charset="0"/>
                <a:cs typeface="ScriptoramaJF Tradeshow" charset="0"/>
              </a:rPr>
              <a:t>The great opportunity is marred by:</a:t>
            </a:r>
          </a:p>
          <a:p>
            <a:r>
              <a:rPr lang="en-US" sz="3700" dirty="0">
                <a:solidFill>
                  <a:schemeClr val="accent1">
                    <a:lumMod val="75000"/>
                  </a:schemeClr>
                </a:solidFill>
                <a:latin typeface="Algerian" panose="04020705040A02060702" pitchFamily="82" charset="0"/>
                <a:ea typeface="ScriptoramaJF Tradeshow" charset="0"/>
                <a:cs typeface="ScriptoramaJF Tradeshow" charset="0"/>
              </a:rPr>
              <a:t> </a:t>
            </a:r>
          </a:p>
          <a:p>
            <a:pPr marL="571500" indent="-571500" algn="l">
              <a:buFont typeface="Wingdings" panose="05000000000000000000" pitchFamily="2" charset="2"/>
              <a:buChar char="Ø"/>
            </a:pPr>
            <a:r>
              <a:rPr lang="en-US" sz="3700" dirty="0">
                <a:latin typeface="Calibri" panose="020F0502020204030204" pitchFamily="34" charset="0"/>
                <a:ea typeface="ScriptoramaJF Tradeshow" charset="0"/>
                <a:cs typeface="ScriptoramaJF Tradeshow" charset="0"/>
              </a:rPr>
              <a:t>Lack of awareness</a:t>
            </a:r>
          </a:p>
          <a:p>
            <a:pPr marL="571500" indent="-571500" algn="l">
              <a:buFont typeface="Wingdings" panose="05000000000000000000" pitchFamily="2" charset="2"/>
              <a:buChar char="Ø"/>
            </a:pPr>
            <a:r>
              <a:rPr lang="en-US" sz="3700" dirty="0">
                <a:latin typeface="Calibri" panose="020F0502020204030204" pitchFamily="34" charset="0"/>
                <a:ea typeface="ScriptoramaJF Tradeshow" charset="0"/>
                <a:cs typeface="ScriptoramaJF Tradeshow" charset="0"/>
              </a:rPr>
              <a:t>Public apathy</a:t>
            </a:r>
          </a:p>
          <a:p>
            <a:pPr marL="571500" indent="-571500" algn="l">
              <a:buFont typeface="Wingdings" panose="05000000000000000000" pitchFamily="2" charset="2"/>
              <a:buChar char="Ø"/>
            </a:pPr>
            <a:r>
              <a:rPr lang="en-US" sz="3700" dirty="0">
                <a:latin typeface="Calibri" panose="020F0502020204030204" pitchFamily="34" charset="0"/>
                <a:ea typeface="ScriptoramaJF Tradeshow" charset="0"/>
                <a:cs typeface="ScriptoramaJF Tradeshow" charset="0"/>
              </a:rPr>
              <a:t>Crime</a:t>
            </a:r>
          </a:p>
          <a:p>
            <a:pPr marL="571500" indent="-571500" algn="l">
              <a:buFont typeface="Wingdings" panose="05000000000000000000" pitchFamily="2" charset="2"/>
              <a:buChar char="Ø"/>
            </a:pPr>
            <a:r>
              <a:rPr lang="en-US" sz="3700" dirty="0">
                <a:latin typeface="Calibri" panose="020F0502020204030204" pitchFamily="34" charset="0"/>
                <a:ea typeface="ScriptoramaJF Tradeshow" charset="0"/>
                <a:cs typeface="ScriptoramaJF Tradeshow" charset="0"/>
              </a:rPr>
              <a:t>Cheap non-responsible media portrayal</a:t>
            </a:r>
            <a:endParaRPr lang="en-US" sz="4900" dirty="0">
              <a:solidFill>
                <a:schemeClr val="accent1">
                  <a:lumMod val="75000"/>
                </a:schemeClr>
              </a:solidFill>
              <a:latin typeface="Calibri" panose="020F0502020204030204" pitchFamily="34" charset="0"/>
              <a:ea typeface="ScriptoramaJF Tradeshow" charset="0"/>
              <a:cs typeface="ScriptoramaJF Tradeshow" charset="0"/>
            </a:endParaRPr>
          </a:p>
        </p:txBody>
      </p:sp>
    </p:spTree>
    <p:extLst>
      <p:ext uri="{BB962C8B-B14F-4D97-AF65-F5344CB8AC3E}">
        <p14:creationId xmlns:p14="http://schemas.microsoft.com/office/powerpoint/2010/main" val="2943432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90150" y="762000"/>
            <a:ext cx="10292300" cy="628650"/>
          </a:xfrm>
          <a:prstGeom prst="rect">
            <a:avLst/>
          </a:prstGeom>
          <a:effectLst/>
        </p:spPr>
        <p:txBody>
          <a:bodyPr vert="horz" lIns="91440" tIns="45720" rIns="91440" bIns="45720" rtlCol="0" anchor="ctr">
            <a:normAutofit fontScale="60000" lnSpcReduction="2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solidFill>
                  <a:schemeClr val="accent1">
                    <a:lumMod val="75000"/>
                  </a:schemeClr>
                </a:solidFill>
                <a:latin typeface="Algerian" panose="04020705040A02060702" pitchFamily="82" charset="0"/>
                <a:ea typeface="ScriptoramaJF Tradeshow" charset="0"/>
                <a:cs typeface="ScriptoramaJF Tradeshow" charset="0"/>
              </a:rPr>
              <a:t>Getting the right people to do the job:</a:t>
            </a:r>
          </a:p>
          <a:p>
            <a:r>
              <a:rPr lang="en-US" sz="3700" dirty="0">
                <a:solidFill>
                  <a:schemeClr val="accent1">
                    <a:lumMod val="75000"/>
                  </a:schemeClr>
                </a:solidFill>
                <a:latin typeface="Algerian" panose="04020705040A02060702" pitchFamily="82" charset="0"/>
                <a:ea typeface="ScriptoramaJF Tradeshow" charset="0"/>
                <a:cs typeface="ScriptoramaJF Tradeshow" charset="0"/>
              </a:rPr>
              <a:t> </a:t>
            </a:r>
          </a:p>
        </p:txBody>
      </p:sp>
      <p:sp>
        <p:nvSpPr>
          <p:cNvPr id="4" name="Content Placeholder 2"/>
          <p:cNvSpPr txBox="1">
            <a:spLocks/>
          </p:cNvSpPr>
          <p:nvPr/>
        </p:nvSpPr>
        <p:spPr>
          <a:xfrm>
            <a:off x="2019300" y="1766462"/>
            <a:ext cx="9518024" cy="418833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9pPr>
          </a:lstStyle>
          <a:p>
            <a:r>
              <a:rPr lang="en-IN" sz="2400" dirty="0">
                <a:latin typeface="Calibri" panose="020F0502020204030204" pitchFamily="34" charset="0"/>
              </a:rPr>
              <a:t>Two type of assistance a guide can give you. </a:t>
            </a:r>
          </a:p>
          <a:p>
            <a:r>
              <a:rPr lang="en-IN" sz="2400" b="1" dirty="0">
                <a:latin typeface="Calibri" panose="020F0502020204030204" pitchFamily="34" charset="0"/>
              </a:rPr>
              <a:t>1 Tour Guide : </a:t>
            </a:r>
          </a:p>
          <a:p>
            <a:r>
              <a:rPr lang="en-IN" sz="2400" dirty="0">
                <a:latin typeface="Calibri" panose="020F0502020204030204" pitchFamily="34" charset="0"/>
              </a:rPr>
              <a:t>Government Licenced Legitimate Tour guides giving you a tour of a place you are visiting. e.g. you go to a monument and you hire a guide.</a:t>
            </a:r>
          </a:p>
          <a:p>
            <a:r>
              <a:rPr lang="en-IN" sz="2400" dirty="0">
                <a:latin typeface="Calibri" panose="020F0502020204030204" pitchFamily="34" charset="0"/>
              </a:rPr>
              <a:t> </a:t>
            </a:r>
          </a:p>
          <a:p>
            <a:r>
              <a:rPr lang="en-IN" sz="2400" b="1" dirty="0">
                <a:latin typeface="Calibri" panose="020F0502020204030204" pitchFamily="34" charset="0"/>
              </a:rPr>
              <a:t>2 Tour buddy</a:t>
            </a:r>
            <a:r>
              <a:rPr lang="en-IN" sz="2400" dirty="0">
                <a:latin typeface="Calibri" panose="020F0502020204030204" pitchFamily="34" charset="0"/>
              </a:rPr>
              <a:t> : </a:t>
            </a:r>
          </a:p>
          <a:p>
            <a:r>
              <a:rPr lang="en-IN" sz="2400" dirty="0">
                <a:latin typeface="Calibri" panose="020F0502020204030204" pitchFamily="34" charset="0"/>
              </a:rPr>
              <a:t>giving you online/offline assistance to some city/place. </a:t>
            </a:r>
          </a:p>
          <a:p>
            <a:r>
              <a:rPr lang="en-IN" sz="2400" dirty="0">
                <a:latin typeface="Calibri" panose="020F0502020204030204" pitchFamily="34" charset="0"/>
              </a:rPr>
              <a:t>For e.g. What are the regional famous food, where to try these food, nice place to hang around. How do you commute in this city. All the precautions pros and cons of the places.</a:t>
            </a:r>
          </a:p>
          <a:p>
            <a:r>
              <a:rPr lang="en-IN" sz="2400" dirty="0">
                <a:latin typeface="Calibri" panose="020F0502020204030204" pitchFamily="34" charset="0"/>
              </a:rPr>
              <a:t> </a:t>
            </a:r>
          </a:p>
          <a:p>
            <a:endParaRPr lang="en-IN" sz="2400" b="1" i="1" dirty="0">
              <a:latin typeface="Calibri" panose="020F0502020204030204" pitchFamily="34" charset="0"/>
            </a:endParaRPr>
          </a:p>
          <a:p>
            <a:pPr marL="285750" indent="-285750">
              <a:buFont typeface="Arial" panose="020B0604020202020204" pitchFamily="34" charset="0"/>
              <a:buChar char="•"/>
            </a:pPr>
            <a:endParaRPr lang="en-IN" sz="2400" b="1" i="1" dirty="0">
              <a:latin typeface="Calibri" panose="020F0502020204030204" pitchFamily="34" charset="0"/>
            </a:endParaRPr>
          </a:p>
          <a:p>
            <a:pPr marL="285750" indent="-285750">
              <a:buFont typeface="Arial" panose="020B0604020202020204" pitchFamily="34" charset="0"/>
              <a:buChar char="•"/>
            </a:pPr>
            <a:endParaRPr lang="en-IN" sz="2400" b="1" i="1" dirty="0">
              <a:latin typeface="Calibri" panose="020F0502020204030204" pitchFamily="34" charset="0"/>
            </a:endParaRPr>
          </a:p>
          <a:p>
            <a:pPr marL="285750" indent="-285750">
              <a:buFont typeface="Arial" panose="020B0604020202020204" pitchFamily="34" charset="0"/>
              <a:buChar char="•"/>
            </a:pPr>
            <a:endParaRPr lang="en-IN" sz="2400" b="1" i="1" dirty="0">
              <a:latin typeface="Calibri" panose="020F0502020204030204" pitchFamily="34" charset="0"/>
            </a:endParaRPr>
          </a:p>
          <a:p>
            <a:pPr marL="285750" indent="-285750">
              <a:buFont typeface="Arial" panose="020B0604020202020204" pitchFamily="34" charset="0"/>
              <a:buChar char="•"/>
            </a:pPr>
            <a:endParaRPr lang="en-IN" sz="2400" b="1" i="1" dirty="0">
              <a:latin typeface="Calibri" panose="020F0502020204030204" pitchFamily="34" charset="0"/>
            </a:endParaRPr>
          </a:p>
          <a:p>
            <a:pPr marL="285750" indent="-285750">
              <a:buFont typeface="Arial" panose="020B0604020202020204" pitchFamily="34" charset="0"/>
              <a:buChar char="•"/>
            </a:pPr>
            <a:endParaRPr lang="en-IN" sz="2400" b="1" i="1" dirty="0">
              <a:latin typeface="Calibri" panose="020F0502020204030204" pitchFamily="34" charset="0"/>
            </a:endParaRPr>
          </a:p>
        </p:txBody>
      </p:sp>
    </p:spTree>
    <p:extLst>
      <p:ext uri="{BB962C8B-B14F-4D97-AF65-F5344CB8AC3E}">
        <p14:creationId xmlns:p14="http://schemas.microsoft.com/office/powerpoint/2010/main" val="224790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rot="10800000" flipV="1">
            <a:off x="2822858" y="6052268"/>
            <a:ext cx="6872437" cy="424732"/>
          </a:xfrm>
          <a:prstGeom prst="rect">
            <a:avLst/>
          </a:prstGeom>
        </p:spPr>
        <p:txBody>
          <a:bodyPr wrap="square">
            <a:spAutoFit/>
          </a:bodyPr>
          <a:lstStyle/>
          <a:p>
            <a:pPr>
              <a:lnSpc>
                <a:spcPct val="120000"/>
              </a:lnSpc>
            </a:pPr>
            <a:r>
              <a:rPr lang="en-IN" dirty="0">
                <a:latin typeface="Forte" panose="03060902040502070203" pitchFamily="66" charset="0"/>
              </a:rPr>
              <a:t>We Seek out the </a:t>
            </a:r>
            <a:r>
              <a:rPr lang="en-IN" b="1" dirty="0">
                <a:solidFill>
                  <a:srgbClr val="1787F9"/>
                </a:solidFill>
                <a:latin typeface="Forte" panose="03060902040502070203" pitchFamily="66" charset="0"/>
              </a:rPr>
              <a:t>Govt. Approved Guides </a:t>
            </a:r>
            <a:r>
              <a:rPr lang="en-IN" dirty="0">
                <a:latin typeface="Forte" panose="03060902040502070203" pitchFamily="66" charset="0"/>
              </a:rPr>
              <a:t>to play host to travellers.</a:t>
            </a:r>
          </a:p>
        </p:txBody>
      </p:sp>
      <p:pic>
        <p:nvPicPr>
          <p:cNvPr id="5" name="Picture 4"/>
          <p:cNvPicPr>
            <a:picLocks noChangeAspect="1"/>
          </p:cNvPicPr>
          <p:nvPr/>
        </p:nvPicPr>
        <p:blipFill>
          <a:blip r:embed="rId2"/>
          <a:stretch>
            <a:fillRect/>
          </a:stretch>
        </p:blipFill>
        <p:spPr>
          <a:xfrm>
            <a:off x="4610959" y="533400"/>
            <a:ext cx="2838057" cy="5045434"/>
          </a:xfrm>
          <a:prstGeom prst="rect">
            <a:avLst/>
          </a:prstGeom>
        </p:spPr>
      </p:pic>
    </p:spTree>
    <p:extLst>
      <p:ext uri="{BB962C8B-B14F-4D97-AF65-F5344CB8AC3E}">
        <p14:creationId xmlns:p14="http://schemas.microsoft.com/office/powerpoint/2010/main" val="1769146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87F9"/>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7218946" y="1955168"/>
            <a:ext cx="2403673" cy="4273196"/>
          </a:xfrm>
          <a:prstGeom prst="rect">
            <a:avLst/>
          </a:prstGeom>
        </p:spPr>
      </p:pic>
      <p:pic>
        <p:nvPicPr>
          <p:cNvPr id="10" name="Picture 9"/>
          <p:cNvPicPr>
            <a:picLocks noChangeAspect="1"/>
          </p:cNvPicPr>
          <p:nvPr/>
        </p:nvPicPr>
        <p:blipFill>
          <a:blip r:embed="rId3"/>
          <a:stretch>
            <a:fillRect/>
          </a:stretch>
        </p:blipFill>
        <p:spPr>
          <a:xfrm>
            <a:off x="2726658" y="1915427"/>
            <a:ext cx="2426027" cy="4312937"/>
          </a:xfrm>
          <a:prstGeom prst="rect">
            <a:avLst/>
          </a:prstGeom>
        </p:spPr>
      </p:pic>
      <p:sp>
        <p:nvSpPr>
          <p:cNvPr id="2" name="Title 1"/>
          <p:cNvSpPr>
            <a:spLocks noGrp="1"/>
          </p:cNvSpPr>
          <p:nvPr>
            <p:ph type="title"/>
          </p:nvPr>
        </p:nvSpPr>
        <p:spPr>
          <a:xfrm>
            <a:off x="457200" y="365126"/>
            <a:ext cx="10896600" cy="844549"/>
          </a:xfrm>
        </p:spPr>
        <p:txBody>
          <a:bodyPr>
            <a:normAutofit/>
          </a:bodyPr>
          <a:lstStyle/>
          <a:p>
            <a:r>
              <a:rPr lang="en-IN" dirty="0">
                <a:solidFill>
                  <a:schemeClr val="bg1"/>
                </a:solidFill>
                <a:latin typeface="Forte" pitchFamily="66" charset="0"/>
              </a:rPr>
              <a:t>Login up screen for ~ Tourist &amp; Guide</a:t>
            </a:r>
          </a:p>
        </p:txBody>
      </p:sp>
    </p:spTree>
    <p:extLst>
      <p:ext uri="{BB962C8B-B14F-4D97-AF65-F5344CB8AC3E}">
        <p14:creationId xmlns:p14="http://schemas.microsoft.com/office/powerpoint/2010/main" val="9770603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965</TotalTime>
  <Words>272</Words>
  <Application>Microsoft Office PowerPoint</Application>
  <PresentationFormat>Widescreen</PresentationFormat>
  <Paragraphs>71</Paragraphs>
  <Slides>18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Algerian</vt:lpstr>
      <vt:lpstr>Arial</vt:lpstr>
      <vt:lpstr>Calibri</vt:lpstr>
      <vt:lpstr>Cooper Black</vt:lpstr>
      <vt:lpstr>Corbel</vt:lpstr>
      <vt:lpstr>Forte</vt:lpstr>
      <vt:lpstr>Lucida Console</vt:lpstr>
      <vt:lpstr>Mangal</vt:lpstr>
      <vt:lpstr>ScriptoramaJF Tradeshow</vt:lpstr>
      <vt:lpstr>Wingdings</vt:lpstr>
      <vt:lpstr>Parallax</vt:lpstr>
      <vt:lpstr>WHY? We did it </vt:lpstr>
      <vt:lpstr>PowerPoint Presentation</vt:lpstr>
      <vt:lpstr>Small step towards restoring the faith in a belief called !ndia</vt:lpstr>
      <vt:lpstr>Glorious past &amp; diversity  makes  us   The worlds tourist HUB</vt:lpstr>
      <vt:lpstr>How big travel and tourism industry is in India?</vt:lpstr>
      <vt:lpstr>PowerPoint Presentation</vt:lpstr>
      <vt:lpstr>PowerPoint Presentation</vt:lpstr>
      <vt:lpstr>PowerPoint Presentation</vt:lpstr>
      <vt:lpstr>Login up screen for ~ Tourist &amp; Guide</vt:lpstr>
      <vt:lpstr>Verification Screen for both Tourist or Guide.</vt:lpstr>
      <vt:lpstr>Get main attractions and top guides for the selected place</vt:lpstr>
      <vt:lpstr>Explore more, go further and get more</vt:lpstr>
      <vt:lpstr>Get a guide as per your lingo and likings!</vt:lpstr>
      <vt:lpstr>Know who’s guiding you!</vt:lpstr>
      <vt:lpstr>Future Aspirations…     </vt:lpstr>
      <vt:lpstr>The Tech Stack</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OutLaws</dc:title>
  <dc:creator>Ullas Sabestian</dc:creator>
  <cp:lastModifiedBy>Chandan Rai</cp:lastModifiedBy>
  <cp:revision>129</cp:revision>
  <dcterms:created xsi:type="dcterms:W3CDTF">2016-08-06T00:51:41Z</dcterms:created>
  <dcterms:modified xsi:type="dcterms:W3CDTF">2016-08-08T12:33:40Z</dcterms:modified>
</cp:coreProperties>
</file>